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79" r:id="rId5"/>
    <p:sldId id="270" r:id="rId6"/>
    <p:sldId id="278" r:id="rId7"/>
    <p:sldId id="271" r:id="rId8"/>
    <p:sldId id="274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6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09" y="83"/>
      </p:cViewPr>
      <p:guideLst>
        <p:guide orient="horz" pos="716"/>
        <p:guide pos="255"/>
        <p:guide pos="40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'5V 온도 측정 데이타'!$K$1</c:f>
              <c:strCache>
                <c:ptCount val="1"/>
                <c:pt idx="0">
                  <c:v>온도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Pt>
            <c:idx val="1"/>
            <c:marker>
              <c:symbol val="circle"/>
              <c:size val="4"/>
              <c:spPr>
                <a:solidFill>
                  <a:schemeClr val="accent1"/>
                </a:solidFill>
                <a:ln w="9525" cap="flat" cmpd="sng" algn="ctr">
                  <a:solidFill>
                    <a:schemeClr val="accent1"/>
                  </a:solidFill>
                  <a:round/>
                </a:ln>
                <a:effectLst/>
              </c:spPr>
            </c:marker>
            <c:bubble3D val="0"/>
            <c:spPr>
              <a:ln w="15875">
                <a:solidFill>
                  <a:srgbClr val="C00000"/>
                </a:solidFill>
                <a:prstDash val="sysDash"/>
              </a:ln>
              <a:effectLst/>
            </c:spPr>
          </c:dPt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'5V 온도 측정 데이타'!$H$2:$H$631</c:f>
              <c:numCache>
                <c:formatCode>General</c:formatCode>
                <c:ptCount val="630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'5V 온도 측정 데이타'!$K$2:$K$631</c:f>
              <c:numCache>
                <c:formatCode>General</c:formatCode>
                <c:ptCount val="630"/>
                <c:pt idx="0">
                  <c:v>29.5</c:v>
                </c:pt>
                <c:pt idx="1">
                  <c:v>34.200000000000003</c:v>
                </c:pt>
                <c:pt idx="2">
                  <c:v>39.799999999999997</c:v>
                </c:pt>
                <c:pt idx="3">
                  <c:v>47.5</c:v>
                </c:pt>
                <c:pt idx="4">
                  <c:v>56.4</c:v>
                </c:pt>
                <c:pt idx="5">
                  <c:v>65.2</c:v>
                </c:pt>
                <c:pt idx="6">
                  <c:v>75.400000000000006</c:v>
                </c:pt>
                <c:pt idx="7">
                  <c:v>85.5</c:v>
                </c:pt>
                <c:pt idx="8">
                  <c:v>97.1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521907752"/>
        <c:axId val="521910496"/>
      </c:scatterChart>
      <c:valAx>
        <c:axId val="521907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VOLTAGE(V)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21910496"/>
        <c:crosses val="autoZero"/>
        <c:crossBetween val="midCat"/>
        <c:majorUnit val="1"/>
      </c:valAx>
      <c:valAx>
        <c:axId val="52191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TMPERATURE(℃)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21907752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14992360104075"/>
          <c:y val="5.1137148238632607E-2"/>
          <c:w val="0.82380051305236213"/>
          <c:h val="0.7314453834418964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'5V 온도 측정 데이타'!$J$1</c:f>
              <c:strCache>
                <c:ptCount val="1"/>
                <c:pt idx="0">
                  <c:v>전력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'5V 온도 측정 데이타'!$H$2:$H$631</c:f>
              <c:numCache>
                <c:formatCode>General</c:formatCode>
                <c:ptCount val="630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</c:numCache>
            </c:numRef>
          </c:xVal>
          <c:yVal>
            <c:numRef>
              <c:f>'5V 온도 측정 데이타'!$J$2:$J$631</c:f>
              <c:numCache>
                <c:formatCode>General</c:formatCode>
                <c:ptCount val="630"/>
                <c:pt idx="0">
                  <c:v>0.8</c:v>
                </c:pt>
                <c:pt idx="1">
                  <c:v>1.83</c:v>
                </c:pt>
                <c:pt idx="2">
                  <c:v>3.2</c:v>
                </c:pt>
                <c:pt idx="3">
                  <c:v>5.03</c:v>
                </c:pt>
                <c:pt idx="4">
                  <c:v>7.02</c:v>
                </c:pt>
                <c:pt idx="5">
                  <c:v>9.23</c:v>
                </c:pt>
                <c:pt idx="6">
                  <c:v>12.08</c:v>
                </c:pt>
                <c:pt idx="7">
                  <c:v>15.22</c:v>
                </c:pt>
                <c:pt idx="8">
                  <c:v>18.72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507623816"/>
        <c:axId val="507622640"/>
      </c:scatterChart>
      <c:valAx>
        <c:axId val="5076238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VOTAGE(V)</a:t>
                </a:r>
                <a:endParaRPr lang="ko-K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07622640"/>
        <c:crosses val="autoZero"/>
        <c:crossBetween val="midCat"/>
        <c:majorUnit val="1"/>
      </c:valAx>
      <c:valAx>
        <c:axId val="50762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POWER CONSUMPTION(W)</a:t>
                </a:r>
                <a:endParaRPr lang="ko-KR"/>
              </a:p>
            </c:rich>
          </c:tx>
          <c:layout>
            <c:manualLayout>
              <c:xMode val="edge"/>
              <c:yMode val="edge"/>
              <c:x val="3.5912334647734759E-2"/>
              <c:y val="0.120500213025093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07623816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2023-09-25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7005" y="1147544"/>
            <a:ext cx="1301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brief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3806" y="5461636"/>
            <a:ext cx="1893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PET 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Printed heater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03731" y="5461636"/>
            <a:ext cx="228094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degree of thermal uniformity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thin thickness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flexibility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727" y="5462105"/>
            <a:ext cx="16140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Key Applications</a:t>
            </a:r>
          </a:p>
          <a:p>
            <a:r>
              <a:rPr lang="en-US" altLang="ko-KR" sz="1100" dirty="0"/>
              <a:t>- Defrosting </a:t>
            </a:r>
            <a:r>
              <a:rPr lang="en-US" altLang="ko-KR" sz="1100" dirty="0" smtClean="0"/>
              <a:t>Heater</a:t>
            </a:r>
            <a:endParaRPr lang="en-US" altLang="ko-KR" sz="1100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13806" y="5366333"/>
            <a:ext cx="1568455" cy="2105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2118471" y="5389684"/>
            <a:ext cx="2101104" cy="989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4440270" y="5394629"/>
            <a:ext cx="1869090" cy="494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828" y="8641812"/>
            <a:ext cx="609685" cy="48584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680423" y="1645516"/>
            <a:ext cx="1608881" cy="340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4313952"/>
            <a:ext cx="2125251" cy="531313"/>
          </a:xfrm>
          <a:prstGeom prst="rect">
            <a:avLst/>
          </a:prstGeom>
        </p:spPr>
      </p:pic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1267" y="1161237"/>
            <a:ext cx="1663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009077"/>
              </p:ext>
            </p:extLst>
          </p:nvPr>
        </p:nvGraphicFramePr>
        <p:xfrm>
          <a:off x="404812" y="1608082"/>
          <a:ext cx="600649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xmlns="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xmlns="" val="3722416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page</a:t>
                      </a:r>
                      <a:endParaRPr lang="ko-KR" altLang="en-US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554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495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35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873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35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593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Characteristic Diagram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2513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3924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350" kern="1200" dirty="0" smtClean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396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Product Nomenclature</a:t>
                      </a:r>
                      <a:endParaRPr lang="ko-KR" altLang="en-US" sz="13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Precaution For Use / Immunity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2485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04813" y="875500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3004" y="7129099"/>
            <a:ext cx="2445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250267"/>
              </p:ext>
            </p:extLst>
          </p:nvPr>
        </p:nvGraphicFramePr>
        <p:xfrm>
          <a:off x="417384" y="1534953"/>
          <a:ext cx="5993923" cy="3920873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905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FE0000A3</a:t>
                      </a:r>
                      <a:endParaRPr lang="en-US" altLang="ko-KR" sz="1200" kern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1CA6A6NNXA0004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Substrate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PET, 0.25T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120mm X 206mm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9.45g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163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5DCV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4.3Ω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5.8W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0.8W/cm2 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Insulation 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DC500V,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100M</a:t>
                      </a:r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Withstand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AC1800V,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 10mA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Temperature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&lt;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 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80</a:t>
                      </a:r>
                      <a:r>
                        <a:rPr lang="ko-KR" alt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돋움" panose="020B0600000101010101" pitchFamily="50" charset="-127"/>
                          <a:ea typeface="돋움" panose="020B0600000101010101" pitchFamily="50" charset="-127"/>
                        </a:rPr>
                        <a:t>℃</a:t>
                      </a: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7385" y="5480223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conditions </a:t>
            </a:r>
            <a:r>
              <a:rPr lang="en-US" altLang="ko-KR" sz="1100" dirty="0">
                <a:latin typeface="+mn-ea"/>
              </a:rPr>
              <a:t>of single product </a:t>
            </a:r>
            <a:r>
              <a:rPr lang="en-US" altLang="ko-KR" sz="1100" dirty="0" smtClean="0">
                <a:latin typeface="+mn-ea"/>
              </a:rPr>
              <a:t>condition</a:t>
            </a:r>
          </a:p>
          <a:p>
            <a:r>
              <a:rPr lang="en-US" altLang="ko-KR" sz="1100" dirty="0" smtClean="0">
                <a:latin typeface="+mn-ea"/>
              </a:rPr>
              <a:t>* </a:t>
            </a:r>
            <a:r>
              <a:rPr lang="en-US" altLang="ko-KR" sz="1100" dirty="0">
                <a:latin typeface="+mn-ea"/>
              </a:rPr>
              <a:t>Temperature of use is Single Product Operating Environment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191158"/>
              </p:ext>
            </p:extLst>
          </p:nvPr>
        </p:nvGraphicFramePr>
        <p:xfrm>
          <a:off x="417385" y="7586764"/>
          <a:ext cx="5993923" cy="1085896"/>
        </p:xfrm>
        <a:graphic>
          <a:graphicData uri="http://schemas.openxmlformats.org/drawingml/2006/table">
            <a:tbl>
              <a:tblPr/>
              <a:tblGrid>
                <a:gridCol w="16143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16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~5V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65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Maximum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~8V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0528" y="1147888"/>
            <a:ext cx="2166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Characteristic Diagram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4813" y="185269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Measurement of saturation temperature at voltage </a:t>
            </a:r>
            <a:r>
              <a:rPr lang="en-US" altLang="ko-KR" sz="1100" dirty="0" smtClean="0">
                <a:latin typeface="+mj-ea"/>
                <a:ea typeface="+mj-ea"/>
              </a:rPr>
              <a:t>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4813" y="554510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Power consumption at voltage 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23474" y="2105525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17" name="차트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931415"/>
              </p:ext>
            </p:extLst>
          </p:nvPr>
        </p:nvGraphicFramePr>
        <p:xfrm>
          <a:off x="404814" y="2198961"/>
          <a:ext cx="6006494" cy="3233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차트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1507050"/>
              </p:ext>
            </p:extLst>
          </p:nvPr>
        </p:nvGraphicFramePr>
        <p:xfrm>
          <a:off x="404813" y="5806710"/>
          <a:ext cx="6011862" cy="3055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2" name="그림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5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4813" y="1148151"/>
            <a:ext cx="1410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23191" y="1792188"/>
            <a:ext cx="3458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※ Judgement is resistance change before and after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485273"/>
              </p:ext>
            </p:extLst>
          </p:nvPr>
        </p:nvGraphicFramePr>
        <p:xfrm>
          <a:off x="404813" y="2086473"/>
          <a:ext cx="6011862" cy="4078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582">
                  <a:extLst>
                    <a:ext uri="{9D8B030D-6E8A-4147-A177-3AD203B41FA5}">
                      <a16:colId xmlns:a16="http://schemas.microsoft.com/office/drawing/2014/main" xmlns="" val="3126015172"/>
                    </a:ext>
                  </a:extLst>
                </a:gridCol>
                <a:gridCol w="2226618">
                  <a:extLst>
                    <a:ext uri="{9D8B030D-6E8A-4147-A177-3AD203B41FA5}">
                      <a16:colId xmlns:a16="http://schemas.microsoft.com/office/drawing/2014/main" xmlns="" val="2879297342"/>
                    </a:ext>
                  </a:extLst>
                </a:gridCol>
                <a:gridCol w="818596">
                  <a:extLst>
                    <a:ext uri="{9D8B030D-6E8A-4147-A177-3AD203B41FA5}">
                      <a16:colId xmlns:a16="http://schemas.microsoft.com/office/drawing/2014/main" xmlns="" val="2150763986"/>
                    </a:ext>
                  </a:extLst>
                </a:gridCol>
                <a:gridCol w="965533">
                  <a:extLst>
                    <a:ext uri="{9D8B030D-6E8A-4147-A177-3AD203B41FA5}">
                      <a16:colId xmlns:a16="http://schemas.microsoft.com/office/drawing/2014/main" xmlns="" val="276186557"/>
                    </a:ext>
                  </a:extLst>
                </a:gridCol>
                <a:gridCol w="965533">
                  <a:extLst>
                    <a:ext uri="{9D8B030D-6E8A-4147-A177-3AD203B41FA5}">
                      <a16:colId xmlns:a16="http://schemas.microsoft.com/office/drawing/2014/main" xmlns="" val="3038024547"/>
                    </a:ext>
                  </a:extLst>
                </a:gridCol>
              </a:tblGrid>
              <a:tr h="8275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item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Test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Condition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Duration /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Cycle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Number of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Damage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Judgment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357166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90℃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3221996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Low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- 40℃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96660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 and humidity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85℃, 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0006602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Thermal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shock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Repeat storage at 80℃(2hr) and -40℃(2hr)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100hr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Continuous operation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at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R.T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96hr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5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On/OFF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operation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and repeat 1</a:t>
                      </a:r>
                      <a:r>
                        <a:rPr lang="ko-KR" altLang="en-US" sz="1100" baseline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minute of operation and 1minute of rest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10,000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cycle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201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pSp>
        <p:nvGrpSpPr>
          <p:cNvPr id="2" name="그룹 1"/>
          <p:cNvGrpSpPr/>
          <p:nvPr/>
        </p:nvGrpSpPr>
        <p:grpSpPr>
          <a:xfrm>
            <a:off x="433388" y="1968501"/>
            <a:ext cx="5756715" cy="6792046"/>
            <a:chOff x="106445" y="1846412"/>
            <a:chExt cx="6304863" cy="7136578"/>
          </a:xfrm>
        </p:grpSpPr>
        <p:sp>
          <p:nvSpPr>
            <p:cNvPr id="40" name="TextBox 39"/>
            <p:cNvSpPr txBox="1"/>
            <p:nvPr/>
          </p:nvSpPr>
          <p:spPr>
            <a:xfrm>
              <a:off x="263524" y="8505936"/>
              <a:ext cx="23407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100" dirty="0" smtClean="0">
                  <a:latin typeface="+mj-ea"/>
                  <a:ea typeface="+mj-ea"/>
                </a:rPr>
                <a:t>Notes : All </a:t>
              </a:r>
              <a:r>
                <a:rPr lang="en-US" altLang="ko-KR" sz="1100" dirty="0">
                  <a:latin typeface="+mj-ea"/>
                  <a:ea typeface="+mj-ea"/>
                </a:rPr>
                <a:t>dimensions are in mm</a:t>
              </a:r>
              <a:endParaRPr lang="en-US" altLang="ko-KR" sz="1100" dirty="0" smtClean="0">
                <a:latin typeface="+mj-ea"/>
                <a:ea typeface="+mj-ea"/>
              </a:endParaRPr>
            </a:p>
            <a:p>
              <a:pPr marL="342900" indent="-342900">
                <a:buAutoNum type="arabicParenBoth"/>
              </a:pPr>
              <a:endParaRPr lang="ko-KR" altLang="en-US" sz="1400" dirty="0"/>
            </a:p>
          </p:txBody>
        </p:sp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445" y="1846412"/>
              <a:ext cx="3153232" cy="5800305"/>
            </a:xfrm>
            <a:prstGeom prst="rect">
              <a:avLst/>
            </a:prstGeom>
          </p:spPr>
        </p:pic>
        <p:cxnSp>
          <p:nvCxnSpPr>
            <p:cNvPr id="21" name="직선 연결선 20"/>
            <p:cNvCxnSpPr>
              <a:stCxn id="32" idx="6"/>
            </p:cNvCxnSpPr>
            <p:nvPr/>
          </p:nvCxnSpPr>
          <p:spPr>
            <a:xfrm flipV="1">
              <a:off x="2194404" y="6015789"/>
              <a:ext cx="1282722" cy="1952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V="1">
              <a:off x="3477126" y="5005137"/>
              <a:ext cx="673769" cy="10106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타원 31"/>
            <p:cNvSpPr/>
            <p:nvPr/>
          </p:nvSpPr>
          <p:spPr>
            <a:xfrm>
              <a:off x="786235" y="5467851"/>
              <a:ext cx="1408169" cy="148640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3" name="그림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1265" y="2116749"/>
              <a:ext cx="2500043" cy="298224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34" name="직선 연결선 33"/>
            <p:cNvCxnSpPr/>
            <p:nvPr/>
          </p:nvCxnSpPr>
          <p:spPr>
            <a:xfrm>
              <a:off x="1868231" y="6818435"/>
              <a:ext cx="1560769" cy="5550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5" name="그림 34"/>
            <p:cNvPicPr>
              <a:picLocks noChangeAspect="1"/>
            </p:cNvPicPr>
            <p:nvPr/>
          </p:nvPicPr>
          <p:blipFill rotWithShape="1">
            <a:blip r:embed="rId4"/>
            <a:srcRect b="32085"/>
            <a:stretch/>
          </p:blipFill>
          <p:spPr>
            <a:xfrm>
              <a:off x="3429000" y="6310097"/>
              <a:ext cx="2982308" cy="161412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4" name="직사각형 3"/>
          <p:cNvSpPr/>
          <p:nvPr/>
        </p:nvSpPr>
        <p:spPr>
          <a:xfrm>
            <a:off x="404813" y="1625600"/>
            <a:ext cx="6011862" cy="741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1119" y="1143938"/>
            <a:ext cx="2115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119" y="1624363"/>
            <a:ext cx="29368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① </a:t>
            </a:r>
            <a:r>
              <a:rPr lang="en-US" altLang="ko-KR" sz="1500" b="1" dirty="0"/>
              <a:t>Part Numbering System </a:t>
            </a:r>
            <a:endParaRPr lang="ko-KR" altLang="en-US" sz="15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240" y="5856638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13" y="1971338"/>
            <a:ext cx="6006496" cy="257096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13" y="6842848"/>
            <a:ext cx="6000959" cy="170585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3" y="6252903"/>
            <a:ext cx="1368122" cy="44003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513" y="1156910"/>
            <a:ext cx="194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Packaging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7513" y="1734714"/>
            <a:ext cx="1945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Product Package box</a:t>
            </a:r>
            <a:endParaRPr lang="ko-KR" alt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17513" y="5458055"/>
            <a:ext cx="1772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Outer Cartoon Box</a:t>
            </a:r>
            <a:endParaRPr lang="ko-KR" altLang="en-US" sz="1600" b="1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933" y="2445189"/>
            <a:ext cx="2694355" cy="21641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36064" y="3394156"/>
            <a:ext cx="6783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>
                    <a:lumMod val="50000"/>
                  </a:schemeClr>
                </a:solidFill>
              </a:rPr>
              <a:t>OPP Bag</a:t>
            </a:r>
            <a:endParaRPr lang="ko-KR" altLang="en-US" sz="1100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13" y="4880251"/>
            <a:ext cx="3160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Quantities of 10 or</a:t>
            </a:r>
            <a:r>
              <a:rPr lang="ko-KR" altLang="en-US" sz="1200" smtClean="0"/>
              <a:t> </a:t>
            </a:r>
            <a:r>
              <a:rPr lang="en-US" altLang="ko-KR" sz="1200" dirty="0" smtClean="0"/>
              <a:t>less are shipped in OPP gabs</a:t>
            </a:r>
            <a:endParaRPr lang="ko-KR" altLang="en-US" sz="1200"/>
          </a:p>
        </p:txBody>
      </p:sp>
      <p:sp>
        <p:nvSpPr>
          <p:cNvPr id="19" name="TextBox 18"/>
          <p:cNvSpPr txBox="1"/>
          <p:nvPr/>
        </p:nvSpPr>
        <p:spPr>
          <a:xfrm>
            <a:off x="417513" y="8332690"/>
            <a:ext cx="5298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2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For quantities of 10 or more, pack 10 each in an opp bag and ship in a box.</a:t>
            </a:r>
            <a:r>
              <a:rPr lang="ko-KR" altLang="ko-KR" sz="100" dirty="0"/>
              <a:t> </a:t>
            </a:r>
            <a:endParaRPr lang="ko-KR" altLang="ko-KR" sz="1050" dirty="0">
              <a:latin typeface="Arial" panose="020B0604020202020204" pitchFamily="34" charset="0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5523" y="6140450"/>
            <a:ext cx="2447925" cy="2019300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3"/>
          <a:srcRect l="52380" t="11030"/>
          <a:stretch/>
        </p:blipFill>
        <p:spPr>
          <a:xfrm>
            <a:off x="1642068" y="6446137"/>
            <a:ext cx="1096219" cy="1645041"/>
          </a:xfrm>
          <a:prstGeom prst="rect">
            <a:avLst/>
          </a:prstGeom>
        </p:spPr>
      </p:pic>
      <p:sp>
        <p:nvSpPr>
          <p:cNvPr id="10" name="아래로 구부러진 화살표 9"/>
          <p:cNvSpPr/>
          <p:nvPr/>
        </p:nvSpPr>
        <p:spPr>
          <a:xfrm>
            <a:off x="2633272" y="5967510"/>
            <a:ext cx="1265627" cy="33568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176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4291" y="5413012"/>
            <a:ext cx="1011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Immunity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6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417005" y="5859849"/>
            <a:ext cx="599967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descriptions and technical data presented in this document have been prepared in </a:t>
            </a: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   </a:t>
            </a:r>
          </a:p>
          <a:p>
            <a:pPr>
              <a:lnSpc>
                <a:spcPct val="200000"/>
              </a:lnSpc>
            </a:pPr>
            <a:r>
              <a:rPr lang="en-US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</a:t>
            </a: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  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accordance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with generally accepted procedures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-  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This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document was created using our own testing equipment and technology</a:t>
            </a:r>
            <a:r>
              <a:rPr lang="ko-KR" altLang="ko-KR" sz="100" dirty="0"/>
              <a:t> </a:t>
            </a:r>
            <a:endParaRPr lang="en-US" altLang="ko-KR" sz="100" dirty="0" smtClean="0"/>
          </a:p>
          <a:p>
            <a:pPr>
              <a:lnSpc>
                <a:spcPct val="200000"/>
              </a:lnSpc>
            </a:pPr>
            <a:endParaRPr lang="en-US" altLang="ko-KR" sz="100" dirty="0"/>
          </a:p>
          <a:p>
            <a:pPr>
              <a:lnSpc>
                <a:spcPct val="200000"/>
              </a:lnSpc>
            </a:pPr>
            <a:endParaRPr lang="en-US" altLang="ko-KR" sz="100" dirty="0" smtClean="0"/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en-US" altLang="ko-KR" sz="1100" dirty="0" smtClean="0"/>
              <a:t>We </a:t>
            </a:r>
            <a:r>
              <a:rPr lang="en-US" altLang="ko-KR" sz="1100" dirty="0"/>
              <a:t>are not responsible if operated without complying with the specifications written in the </a:t>
            </a:r>
            <a:endParaRPr lang="en-US" altLang="ko-KR" sz="1100" dirty="0" smtClean="0"/>
          </a:p>
          <a:p>
            <a:pPr>
              <a:lnSpc>
                <a:spcPct val="200000"/>
              </a:lnSpc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specifications</a:t>
            </a:r>
            <a:r>
              <a:rPr lang="en-US" altLang="ko-KR" sz="1100" dirty="0"/>
              <a:t>.</a:t>
            </a: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2370" y="1465268"/>
            <a:ext cx="597693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Scratches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on the surface may cause malfunction</a:t>
            </a:r>
            <a:r>
              <a:rPr lang="ko-KR" altLang="ko-KR" sz="100" dirty="0"/>
              <a:t> </a:t>
            </a:r>
            <a:endParaRPr lang="en-US" altLang="ko-KR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If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film is folded, it may cause the heater to malfunction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There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should be no contaminants on the surface when the heater heats up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Avoid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being around materials vulnerable to heat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use the product in water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disassemble and use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careful of external shocks during </a:t>
            </a: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assembly</a:t>
            </a: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and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delivery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ko-KR" altLang="ko-KR" sz="1000" dirty="0">
              <a:latin typeface="Arial" panose="020B0604020202020204" pitchFamily="34" charset="0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10994</TotalTime>
  <Words>661</Words>
  <Application>Microsoft Office PowerPoint</Application>
  <PresentationFormat>A4 용지(210x297mm)</PresentationFormat>
  <Paragraphs>226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9" baseType="lpstr">
      <vt:lpstr>Arial Unicode MS</vt:lpstr>
      <vt:lpstr>inherit</vt:lpstr>
      <vt:lpstr>돋움</vt:lpstr>
      <vt:lpstr>맑은 고딕</vt:lpstr>
      <vt:lpstr>Arial</vt:lpstr>
      <vt:lpstr>Calibri</vt:lpstr>
      <vt:lpstr>Calibri Light</vt:lpstr>
      <vt:lpstr>Tahoma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Jang Keun Seop</cp:lastModifiedBy>
  <cp:revision>291</cp:revision>
  <cp:lastPrinted>2023-09-18T06:19:54Z</cp:lastPrinted>
  <dcterms:created xsi:type="dcterms:W3CDTF">2023-04-19T03:12:56Z</dcterms:created>
  <dcterms:modified xsi:type="dcterms:W3CDTF">2023-09-25T09:45:34Z</dcterms:modified>
</cp:coreProperties>
</file>